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70" r:id="rId3"/>
    <p:sldId id="258" r:id="rId4"/>
    <p:sldId id="264" r:id="rId5"/>
    <p:sldId id="259" r:id="rId6"/>
    <p:sldId id="272" r:id="rId7"/>
    <p:sldId id="267" r:id="rId8"/>
    <p:sldId id="268" r:id="rId9"/>
    <p:sldId id="269" r:id="rId10"/>
    <p:sldId id="262" r:id="rId11"/>
    <p:sldId id="265" r:id="rId12"/>
    <p:sldId id="263" r:id="rId13"/>
    <p:sldId id="271" r:id="rId14"/>
    <p:sldId id="257" r:id="rId15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111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CD108AE-71C8-4B0C-A5C9-A92A29560848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A36DE86-1D33-4433-95E1-423E8D69A0DC}">
      <dgm:prSet phldrT="[Текст]"/>
      <dgm:spPr/>
      <dgm:t>
        <a:bodyPr/>
        <a:lstStyle/>
        <a:p>
          <a:r>
            <a:rPr lang="ru-RU" dirty="0" smtClean="0"/>
            <a:t>12-2</a:t>
          </a:r>
          <a:endParaRPr lang="ru-RU" dirty="0"/>
        </a:p>
      </dgm:t>
    </dgm:pt>
    <dgm:pt modelId="{4E6B795E-57C3-4F04-A3A6-5CF80C32578D}" type="parTrans" cxnId="{C1F90EA2-8F56-447B-AD47-228F5EE2F0A1}">
      <dgm:prSet/>
      <dgm:spPr/>
      <dgm:t>
        <a:bodyPr/>
        <a:lstStyle/>
        <a:p>
          <a:endParaRPr lang="ru-RU"/>
        </a:p>
      </dgm:t>
    </dgm:pt>
    <dgm:pt modelId="{C03354E5-EC75-4854-8F50-1B0C7EE744C9}" type="sibTrans" cxnId="{C1F90EA2-8F56-447B-AD47-228F5EE2F0A1}">
      <dgm:prSet/>
      <dgm:spPr/>
      <dgm:t>
        <a:bodyPr/>
        <a:lstStyle/>
        <a:p>
          <a:endParaRPr lang="ru-RU"/>
        </a:p>
      </dgm:t>
    </dgm:pt>
    <dgm:pt modelId="{713AEE65-1188-4404-AD3D-FB159729EDAB}">
      <dgm:prSet phldrT="[Текст]"/>
      <dgm:spPr/>
      <dgm:t>
        <a:bodyPr/>
        <a:lstStyle/>
        <a:p>
          <a:r>
            <a:rPr lang="ru-RU" dirty="0" smtClean="0"/>
            <a:t>10+2</a:t>
          </a:r>
          <a:endParaRPr lang="ru-RU" dirty="0"/>
        </a:p>
      </dgm:t>
    </dgm:pt>
    <dgm:pt modelId="{45AE73DE-67AD-4018-9C60-47E1B9C62398}" type="parTrans" cxnId="{100062F1-851E-4C19-9A3E-2E10F8E8E97A}">
      <dgm:prSet/>
      <dgm:spPr/>
      <dgm:t>
        <a:bodyPr/>
        <a:lstStyle/>
        <a:p>
          <a:endParaRPr lang="ru-RU"/>
        </a:p>
      </dgm:t>
    </dgm:pt>
    <dgm:pt modelId="{2598B535-F68C-41C6-91BB-0F45574DE102}" type="sibTrans" cxnId="{100062F1-851E-4C19-9A3E-2E10F8E8E97A}">
      <dgm:prSet/>
      <dgm:spPr/>
      <dgm:t>
        <a:bodyPr/>
        <a:lstStyle/>
        <a:p>
          <a:endParaRPr lang="ru-RU"/>
        </a:p>
      </dgm:t>
    </dgm:pt>
    <dgm:pt modelId="{5B532D12-3BB4-4594-875B-9AED8D2C4D2B}">
      <dgm:prSet phldrT="[Текст]"/>
      <dgm:spPr/>
      <dgm:t>
        <a:bodyPr/>
        <a:lstStyle/>
        <a:p>
          <a:r>
            <a:rPr lang="ru-RU" dirty="0" smtClean="0"/>
            <a:t>10-2</a:t>
          </a:r>
          <a:endParaRPr lang="ru-RU" dirty="0"/>
        </a:p>
      </dgm:t>
    </dgm:pt>
    <dgm:pt modelId="{87391679-C43C-4491-8366-3C868DE63DB2}" type="parTrans" cxnId="{7E2C628A-53FF-4611-9ECF-6F7FB8EF7FFE}">
      <dgm:prSet/>
      <dgm:spPr/>
      <dgm:t>
        <a:bodyPr/>
        <a:lstStyle/>
        <a:p>
          <a:endParaRPr lang="ru-RU"/>
        </a:p>
      </dgm:t>
    </dgm:pt>
    <dgm:pt modelId="{DB537605-315F-420E-93EE-04E6CF72EF13}" type="sibTrans" cxnId="{7E2C628A-53FF-4611-9ECF-6F7FB8EF7FFE}">
      <dgm:prSet/>
      <dgm:spPr/>
      <dgm:t>
        <a:bodyPr/>
        <a:lstStyle/>
        <a:p>
          <a:endParaRPr lang="ru-RU"/>
        </a:p>
      </dgm:t>
    </dgm:pt>
    <dgm:pt modelId="{9E08B3A6-AF65-4641-AA42-70F2E6439225}">
      <dgm:prSet phldrT="[Текст]"/>
      <dgm:spPr/>
      <dgm:t>
        <a:bodyPr/>
        <a:lstStyle/>
        <a:p>
          <a:r>
            <a:rPr lang="ru-RU" dirty="0" smtClean="0"/>
            <a:t>12-10</a:t>
          </a:r>
          <a:endParaRPr lang="ru-RU" dirty="0"/>
        </a:p>
      </dgm:t>
    </dgm:pt>
    <dgm:pt modelId="{786A3BD0-E11F-4FF0-87EB-471DBDD1EE7E}" type="parTrans" cxnId="{D0D144DD-77CE-4B7E-9269-77EBAA23CF64}">
      <dgm:prSet/>
      <dgm:spPr/>
      <dgm:t>
        <a:bodyPr/>
        <a:lstStyle/>
        <a:p>
          <a:endParaRPr lang="ru-RU"/>
        </a:p>
      </dgm:t>
    </dgm:pt>
    <dgm:pt modelId="{D7D244CE-575F-4584-B92F-FA82EEC52205}" type="sibTrans" cxnId="{D0D144DD-77CE-4B7E-9269-77EBAA23CF64}">
      <dgm:prSet/>
      <dgm:spPr/>
      <dgm:t>
        <a:bodyPr/>
        <a:lstStyle/>
        <a:p>
          <a:endParaRPr lang="ru-RU"/>
        </a:p>
      </dgm:t>
    </dgm:pt>
    <dgm:pt modelId="{6B2566A9-99F1-4ECB-AB65-4581644FD9AE}" type="pres">
      <dgm:prSet presAssocID="{FCD108AE-71C8-4B0C-A5C9-A92A2956084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878FB3A-1671-49C2-A637-5E75230FF018}" type="pres">
      <dgm:prSet presAssocID="{1A36DE86-1D33-4433-95E1-423E8D69A0DC}" presName="linNode" presStyleCnt="0"/>
      <dgm:spPr/>
    </dgm:pt>
    <dgm:pt modelId="{AD6702A8-AB58-48F6-8D50-72E57CF69E44}" type="pres">
      <dgm:prSet presAssocID="{1A36DE86-1D33-4433-95E1-423E8D69A0DC}" presName="parentText" presStyleLbl="node1" presStyleIdx="0" presStyleCnt="4" custScaleX="193276" custLinFactNeighborX="-959" custLinFactNeighborY="282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967991-AAB7-49B7-9D36-B7EE73A74A1E}" type="pres">
      <dgm:prSet presAssocID="{C03354E5-EC75-4854-8F50-1B0C7EE744C9}" presName="sp" presStyleCnt="0"/>
      <dgm:spPr/>
    </dgm:pt>
    <dgm:pt modelId="{A7AC4FCE-6C13-4ABF-84D9-176DADDA14D1}" type="pres">
      <dgm:prSet presAssocID="{713AEE65-1188-4404-AD3D-FB159729EDAB}" presName="linNode" presStyleCnt="0"/>
      <dgm:spPr/>
    </dgm:pt>
    <dgm:pt modelId="{57E8170D-00F3-4221-AE67-7CA48E8F395A}" type="pres">
      <dgm:prSet presAssocID="{713AEE65-1188-4404-AD3D-FB159729EDAB}" presName="parentText" presStyleLbl="node1" presStyleIdx="1" presStyleCnt="4" custScaleX="19893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0415EE-5CDA-43E9-B99A-1801103E8CD9}" type="pres">
      <dgm:prSet presAssocID="{2598B535-F68C-41C6-91BB-0F45574DE102}" presName="sp" presStyleCnt="0"/>
      <dgm:spPr/>
    </dgm:pt>
    <dgm:pt modelId="{A7D5056D-13B2-4BD9-84BD-384DB2837399}" type="pres">
      <dgm:prSet presAssocID="{5B532D12-3BB4-4594-875B-9AED8D2C4D2B}" presName="linNode" presStyleCnt="0"/>
      <dgm:spPr/>
    </dgm:pt>
    <dgm:pt modelId="{3BEF9923-BD83-4D10-8B17-1EE967CC9ECC}" type="pres">
      <dgm:prSet presAssocID="{5B532D12-3BB4-4594-875B-9AED8D2C4D2B}" presName="parentText" presStyleLbl="node1" presStyleIdx="2" presStyleCnt="4" custScaleX="202188" custLinFactNeighborX="-1625" custLinFactNeighborY="-478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9470AB-BF65-473A-BB75-865C5B6E2968}" type="pres">
      <dgm:prSet presAssocID="{DB537605-315F-420E-93EE-04E6CF72EF13}" presName="sp" presStyleCnt="0"/>
      <dgm:spPr/>
    </dgm:pt>
    <dgm:pt modelId="{D0F28B1E-EC2A-414B-9556-1C56C3938CBF}" type="pres">
      <dgm:prSet presAssocID="{9E08B3A6-AF65-4641-AA42-70F2E6439225}" presName="linNode" presStyleCnt="0"/>
      <dgm:spPr/>
    </dgm:pt>
    <dgm:pt modelId="{8282C4CA-9564-4146-98FF-B3587FC45266}" type="pres">
      <dgm:prSet presAssocID="{9E08B3A6-AF65-4641-AA42-70F2E6439225}" presName="parentText" presStyleLbl="node1" presStyleIdx="3" presStyleCnt="4" custScaleX="202188" custLinFactNeighborX="-1625" custLinFactNeighborY="-478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00062F1-851E-4C19-9A3E-2E10F8E8E97A}" srcId="{FCD108AE-71C8-4B0C-A5C9-A92A29560848}" destId="{713AEE65-1188-4404-AD3D-FB159729EDAB}" srcOrd="1" destOrd="0" parTransId="{45AE73DE-67AD-4018-9C60-47E1B9C62398}" sibTransId="{2598B535-F68C-41C6-91BB-0F45574DE102}"/>
    <dgm:cxn modelId="{7E2C628A-53FF-4611-9ECF-6F7FB8EF7FFE}" srcId="{FCD108AE-71C8-4B0C-A5C9-A92A29560848}" destId="{5B532D12-3BB4-4594-875B-9AED8D2C4D2B}" srcOrd="2" destOrd="0" parTransId="{87391679-C43C-4491-8366-3C868DE63DB2}" sibTransId="{DB537605-315F-420E-93EE-04E6CF72EF13}"/>
    <dgm:cxn modelId="{709B38E8-07C0-4C61-932E-2CC636A5764F}" type="presOf" srcId="{5B532D12-3BB4-4594-875B-9AED8D2C4D2B}" destId="{3BEF9923-BD83-4D10-8B17-1EE967CC9ECC}" srcOrd="0" destOrd="0" presId="urn:microsoft.com/office/officeart/2005/8/layout/vList5"/>
    <dgm:cxn modelId="{C1F90EA2-8F56-447B-AD47-228F5EE2F0A1}" srcId="{FCD108AE-71C8-4B0C-A5C9-A92A29560848}" destId="{1A36DE86-1D33-4433-95E1-423E8D69A0DC}" srcOrd="0" destOrd="0" parTransId="{4E6B795E-57C3-4F04-A3A6-5CF80C32578D}" sibTransId="{C03354E5-EC75-4854-8F50-1B0C7EE744C9}"/>
    <dgm:cxn modelId="{8390953D-1970-4DCF-8183-40DD1600173F}" type="presOf" srcId="{1A36DE86-1D33-4433-95E1-423E8D69A0DC}" destId="{AD6702A8-AB58-48F6-8D50-72E57CF69E44}" srcOrd="0" destOrd="0" presId="urn:microsoft.com/office/officeart/2005/8/layout/vList5"/>
    <dgm:cxn modelId="{EB66F257-4AD6-4FA9-9CC0-F8E205139A18}" type="presOf" srcId="{9E08B3A6-AF65-4641-AA42-70F2E6439225}" destId="{8282C4CA-9564-4146-98FF-B3587FC45266}" srcOrd="0" destOrd="0" presId="urn:microsoft.com/office/officeart/2005/8/layout/vList5"/>
    <dgm:cxn modelId="{46EA43AB-4EB5-4287-96D9-04DB2913A978}" type="presOf" srcId="{713AEE65-1188-4404-AD3D-FB159729EDAB}" destId="{57E8170D-00F3-4221-AE67-7CA48E8F395A}" srcOrd="0" destOrd="0" presId="urn:microsoft.com/office/officeart/2005/8/layout/vList5"/>
    <dgm:cxn modelId="{5369A179-12C1-45D8-8AED-EB1CBF66F998}" type="presOf" srcId="{FCD108AE-71C8-4B0C-A5C9-A92A29560848}" destId="{6B2566A9-99F1-4ECB-AB65-4581644FD9AE}" srcOrd="0" destOrd="0" presId="urn:microsoft.com/office/officeart/2005/8/layout/vList5"/>
    <dgm:cxn modelId="{D0D144DD-77CE-4B7E-9269-77EBAA23CF64}" srcId="{FCD108AE-71C8-4B0C-A5C9-A92A29560848}" destId="{9E08B3A6-AF65-4641-AA42-70F2E6439225}" srcOrd="3" destOrd="0" parTransId="{786A3BD0-E11F-4FF0-87EB-471DBDD1EE7E}" sibTransId="{D7D244CE-575F-4584-B92F-FA82EEC52205}"/>
    <dgm:cxn modelId="{9733D731-68CF-4BA4-915D-323F88F6248E}" type="presParOf" srcId="{6B2566A9-99F1-4ECB-AB65-4581644FD9AE}" destId="{7878FB3A-1671-49C2-A637-5E75230FF018}" srcOrd="0" destOrd="0" presId="urn:microsoft.com/office/officeart/2005/8/layout/vList5"/>
    <dgm:cxn modelId="{68264DBD-B924-4B86-9AD3-FB9EE4ADD0A1}" type="presParOf" srcId="{7878FB3A-1671-49C2-A637-5E75230FF018}" destId="{AD6702A8-AB58-48F6-8D50-72E57CF69E44}" srcOrd="0" destOrd="0" presId="urn:microsoft.com/office/officeart/2005/8/layout/vList5"/>
    <dgm:cxn modelId="{E334882F-4AE5-4C90-9345-7A0A85BF1C0A}" type="presParOf" srcId="{6B2566A9-99F1-4ECB-AB65-4581644FD9AE}" destId="{1D967991-AAB7-49B7-9D36-B7EE73A74A1E}" srcOrd="1" destOrd="0" presId="urn:microsoft.com/office/officeart/2005/8/layout/vList5"/>
    <dgm:cxn modelId="{CD36ED69-B07E-4635-BAD9-D854871BF4E4}" type="presParOf" srcId="{6B2566A9-99F1-4ECB-AB65-4581644FD9AE}" destId="{A7AC4FCE-6C13-4ABF-84D9-176DADDA14D1}" srcOrd="2" destOrd="0" presId="urn:microsoft.com/office/officeart/2005/8/layout/vList5"/>
    <dgm:cxn modelId="{24B09493-031C-4F54-BB7E-9240AF32F43A}" type="presParOf" srcId="{A7AC4FCE-6C13-4ABF-84D9-176DADDA14D1}" destId="{57E8170D-00F3-4221-AE67-7CA48E8F395A}" srcOrd="0" destOrd="0" presId="urn:microsoft.com/office/officeart/2005/8/layout/vList5"/>
    <dgm:cxn modelId="{ABBA284A-191E-46F2-8ECA-781316B5CA0E}" type="presParOf" srcId="{6B2566A9-99F1-4ECB-AB65-4581644FD9AE}" destId="{520415EE-5CDA-43E9-B99A-1801103E8CD9}" srcOrd="3" destOrd="0" presId="urn:microsoft.com/office/officeart/2005/8/layout/vList5"/>
    <dgm:cxn modelId="{DA7C174A-AB97-4FE2-AE22-AA385F3A8758}" type="presParOf" srcId="{6B2566A9-99F1-4ECB-AB65-4581644FD9AE}" destId="{A7D5056D-13B2-4BD9-84BD-384DB2837399}" srcOrd="4" destOrd="0" presId="urn:microsoft.com/office/officeart/2005/8/layout/vList5"/>
    <dgm:cxn modelId="{91EEC5EF-3BFB-4435-B766-2AA895D5E912}" type="presParOf" srcId="{A7D5056D-13B2-4BD9-84BD-384DB2837399}" destId="{3BEF9923-BD83-4D10-8B17-1EE967CC9ECC}" srcOrd="0" destOrd="0" presId="urn:microsoft.com/office/officeart/2005/8/layout/vList5"/>
    <dgm:cxn modelId="{1133B6FE-A0CC-4034-A869-0986A27BC4C7}" type="presParOf" srcId="{6B2566A9-99F1-4ECB-AB65-4581644FD9AE}" destId="{839470AB-BF65-473A-BB75-865C5B6E2968}" srcOrd="5" destOrd="0" presId="urn:microsoft.com/office/officeart/2005/8/layout/vList5"/>
    <dgm:cxn modelId="{D9EAB7FF-F141-4E8D-AB0A-5B240CD66224}" type="presParOf" srcId="{6B2566A9-99F1-4ECB-AB65-4581644FD9AE}" destId="{D0F28B1E-EC2A-414B-9556-1C56C3938CBF}" srcOrd="6" destOrd="0" presId="urn:microsoft.com/office/officeart/2005/8/layout/vList5"/>
    <dgm:cxn modelId="{3B54C7F4-EB66-4B37-9A3D-2E40A52E4335}" type="presParOf" srcId="{D0F28B1E-EC2A-414B-9556-1C56C3938CBF}" destId="{8282C4CA-9564-4146-98FF-B3587FC45266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6702A8-AB58-48F6-8D50-72E57CF69E44}">
      <dsp:nvSpPr>
        <dsp:cNvPr id="0" name=""/>
        <dsp:cNvSpPr/>
      </dsp:nvSpPr>
      <dsp:spPr>
        <a:xfrm>
          <a:off x="429701" y="20280"/>
          <a:ext cx="2254621" cy="6693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12-2</a:t>
          </a:r>
          <a:endParaRPr lang="ru-RU" sz="3400" kern="1200" dirty="0"/>
        </a:p>
      </dsp:txBody>
      <dsp:txXfrm>
        <a:off x="462375" y="52954"/>
        <a:ext cx="2189273" cy="603988"/>
      </dsp:txXfrm>
    </dsp:sp>
    <dsp:sp modelId="{57E8170D-00F3-4221-AE67-7CA48E8F395A}">
      <dsp:nvSpPr>
        <dsp:cNvPr id="0" name=""/>
        <dsp:cNvSpPr/>
      </dsp:nvSpPr>
      <dsp:spPr>
        <a:xfrm>
          <a:off x="440888" y="704195"/>
          <a:ext cx="2320670" cy="6693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10+2</a:t>
          </a:r>
          <a:endParaRPr lang="ru-RU" sz="3300" kern="1200" dirty="0"/>
        </a:p>
      </dsp:txBody>
      <dsp:txXfrm>
        <a:off x="473562" y="736869"/>
        <a:ext cx="2255322" cy="603988"/>
      </dsp:txXfrm>
    </dsp:sp>
    <dsp:sp modelId="{3BEF9923-BD83-4D10-8B17-1EE967CC9ECC}">
      <dsp:nvSpPr>
        <dsp:cNvPr id="0" name=""/>
        <dsp:cNvSpPr/>
      </dsp:nvSpPr>
      <dsp:spPr>
        <a:xfrm>
          <a:off x="421932" y="1374997"/>
          <a:ext cx="2358582" cy="6693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10-2</a:t>
          </a:r>
          <a:endParaRPr lang="ru-RU" sz="3300" kern="1200" dirty="0"/>
        </a:p>
      </dsp:txBody>
      <dsp:txXfrm>
        <a:off x="454606" y="1407671"/>
        <a:ext cx="2293234" cy="603988"/>
      </dsp:txXfrm>
    </dsp:sp>
    <dsp:sp modelId="{8282C4CA-9564-4146-98FF-B3587FC45266}">
      <dsp:nvSpPr>
        <dsp:cNvPr id="0" name=""/>
        <dsp:cNvSpPr/>
      </dsp:nvSpPr>
      <dsp:spPr>
        <a:xfrm>
          <a:off x="421932" y="2077801"/>
          <a:ext cx="2358582" cy="6693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12-10</a:t>
          </a:r>
          <a:endParaRPr lang="ru-RU" sz="3200" kern="1200" dirty="0"/>
        </a:p>
      </dsp:txBody>
      <dsp:txXfrm>
        <a:off x="454606" y="2110475"/>
        <a:ext cx="2293234" cy="6039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66104D-BA8C-4FDF-BF37-F8DA896EC04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98283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7A8AA4-C077-4947-8490-8BB8C61F36E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32729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0784D3-1086-4DE6-83D4-32A9B6F265E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7266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47168F-73A3-481E-B841-D5FF3DC34C6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50938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8A06BF-4010-41D0-BE97-87627840E1F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6761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2C04C2-EB4F-4F27-9ECD-9078C458CA0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25269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2FF214-D6D7-4316-8905-14376BA442F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99945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485619-94C0-4D61-A617-DCBA2E6E6BB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28329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4A0811-A121-4AE1-80EC-7210BE033C2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948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D23BC1-B74F-4847-934F-8D31F822792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32254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F3C372-7ED2-481D-AE8B-35AB9CF8BE1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18642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011038E2-7D1D-4CB2-A3E2-8BECB41552C7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19250" y="1484313"/>
            <a:ext cx="7200900" cy="3024187"/>
          </a:xfrm>
        </p:spPr>
        <p:txBody>
          <a:bodyPr anchor="ctr"/>
          <a:lstStyle/>
          <a:p>
            <a:pPr eaLnBrk="1" hangingPunct="1"/>
            <a:r>
              <a:rPr lang="ru-RU" altLang="ru-RU" sz="5400" smtClean="0">
                <a:solidFill>
                  <a:srgbClr val="C00000"/>
                </a:solidFill>
              </a:rPr>
              <a:t>Методические приемы работы над задачей</a:t>
            </a:r>
            <a:br>
              <a:rPr lang="ru-RU" altLang="ru-RU" sz="5400" smtClean="0">
                <a:solidFill>
                  <a:srgbClr val="C00000"/>
                </a:solidFill>
              </a:rPr>
            </a:br>
            <a:r>
              <a:rPr lang="ru-RU" altLang="ru-RU" sz="5400" smtClean="0">
                <a:solidFill>
                  <a:srgbClr val="C00000"/>
                </a:solidFill>
              </a:rPr>
              <a:t>в начальной школе.</a:t>
            </a:r>
          </a:p>
        </p:txBody>
      </p:sp>
      <p:pic>
        <p:nvPicPr>
          <p:cNvPr id="4" name="Picture 8" descr="Мудрая сова на вершине доске — стоковый вектор #12078784"/>
          <p:cNvPicPr>
            <a:picLocks noChangeAspect="1" noChangeArrowheads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7504" y="130174"/>
            <a:ext cx="1080120" cy="135460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>
          <a:xfrm>
            <a:off x="744538" y="276225"/>
            <a:ext cx="8229600" cy="1143000"/>
          </a:xfrm>
        </p:spPr>
        <p:txBody>
          <a:bodyPr/>
          <a:lstStyle/>
          <a:p>
            <a:pPr eaLnBrk="1" hangingPunct="1"/>
            <a:r>
              <a:rPr lang="ru-RU" altLang="ru-RU" sz="3600" b="1" i="1" smtClean="0">
                <a:solidFill>
                  <a:srgbClr val="C00000"/>
                </a:solidFill>
              </a:rPr>
              <a:t>Запиши номера задач, в которых нужно найти сумму. </a:t>
            </a:r>
            <a:endParaRPr lang="ru-RU" altLang="ru-RU" sz="3600" smtClean="0">
              <a:solidFill>
                <a:srgbClr val="C00000"/>
              </a:solidFill>
            </a:endParaRPr>
          </a:p>
        </p:txBody>
      </p:sp>
      <p:sp>
        <p:nvSpPr>
          <p:cNvPr id="11267" name="Объект 2"/>
          <p:cNvSpPr>
            <a:spLocks noGrp="1"/>
          </p:cNvSpPr>
          <p:nvPr>
            <p:ph idx="1"/>
          </p:nvPr>
        </p:nvSpPr>
        <p:spPr>
          <a:xfrm>
            <a:off x="1331913" y="1419225"/>
            <a:ext cx="7632700" cy="452596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ru-RU" altLang="ru-RU" smtClean="0"/>
              <a:t>1.У Красной Шапочки 20 пирожков. 10 пирожков съел волк. Сколько пирожков осталось у девочки?</a:t>
            </a:r>
          </a:p>
          <a:p>
            <a:pPr marL="0" indent="0" eaLnBrk="1" hangingPunct="1">
              <a:buFontTx/>
              <a:buNone/>
            </a:pPr>
            <a:r>
              <a:rPr lang="ru-RU" altLang="ru-RU" smtClean="0"/>
              <a:t>2. Золушка постирала 2 платья мачехи и 8платьев сестер. Сколько всего платьев постирала Золушка?</a:t>
            </a:r>
          </a:p>
          <a:p>
            <a:pPr marL="0" indent="0" eaLnBrk="1" hangingPunct="1">
              <a:buFontTx/>
              <a:buNone/>
            </a:pPr>
            <a:r>
              <a:rPr lang="ru-RU" altLang="ru-RU" smtClean="0"/>
              <a:t>3. Карлсон летел к Малышу. Сначала он пролетел 20 метров, потом ещё столько же. Сколько метров он пролетел?</a:t>
            </a:r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3419475" y="6092825"/>
            <a:ext cx="2268538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b="1">
                <a:solidFill>
                  <a:srgbClr val="C00000"/>
                </a:solidFill>
              </a:rPr>
              <a:t>Ответ: 2, 3.</a:t>
            </a:r>
            <a:endParaRPr lang="ru-RU" altLang="ru-RU" b="1"/>
          </a:p>
        </p:txBody>
      </p:sp>
      <p:pic>
        <p:nvPicPr>
          <p:cNvPr id="11269" name="Picture 8" descr="Мудрая сова на вершине доске — стоковый вектор #12078784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0825" y="130175"/>
            <a:ext cx="936625" cy="122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8" descr="Мудрая сова на вершине доске — стоковый вектор #12078784"/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7504" y="130174"/>
            <a:ext cx="1080120" cy="135460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1187450" y="274638"/>
            <a:ext cx="7499350" cy="1143000"/>
          </a:xfrm>
        </p:spPr>
        <p:txBody>
          <a:bodyPr/>
          <a:lstStyle/>
          <a:p>
            <a:pPr eaLnBrk="1" hangingPunct="1"/>
            <a:r>
              <a:rPr lang="ru-RU" altLang="ru-RU" sz="3600" b="1" i="1" smtClean="0">
                <a:solidFill>
                  <a:srgbClr val="C00000"/>
                </a:solidFill>
              </a:rPr>
              <a:t>Запиши номера задач,</a:t>
            </a:r>
            <a:r>
              <a:rPr lang="ru-RU" altLang="ru-RU" sz="3600" b="1" i="1" smtClean="0"/>
              <a:t> </a:t>
            </a:r>
            <a:r>
              <a:rPr lang="ru-RU" altLang="ru-RU" sz="3600" b="1" i="1" smtClean="0">
                <a:solidFill>
                  <a:srgbClr val="C00000"/>
                </a:solidFill>
              </a:rPr>
              <a:t>в которых нужно найти разность. </a:t>
            </a:r>
            <a:endParaRPr lang="ru-RU" altLang="ru-RU" sz="3600" smtClean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00188" y="1417638"/>
            <a:ext cx="7643812" cy="4525962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ru-RU" dirty="0" smtClean="0"/>
              <a:t>1.У Пети 5 марок, а у Коли 3 марки. Сколько марок у мальчиков?</a:t>
            </a:r>
          </a:p>
          <a:p>
            <a:pPr marL="0" indent="0" eaLnBrk="1" hangingPunct="1">
              <a:buFontTx/>
              <a:buNone/>
              <a:defRPr/>
            </a:pPr>
            <a:r>
              <a:rPr lang="ru-RU" dirty="0" smtClean="0"/>
              <a:t>2. На клумбе росли 6 тюльпанов. Для букета срезали 3 цветка. Сколько тюльпанов  осталось?</a:t>
            </a:r>
          </a:p>
          <a:p>
            <a:pPr marL="0" indent="0" eaLnBrk="1" hangingPunct="1">
              <a:buFontTx/>
              <a:buNone/>
              <a:defRPr/>
            </a:pPr>
            <a:r>
              <a:rPr lang="ru-RU" dirty="0" smtClean="0"/>
              <a:t>3.Даша купила 4 тетради в линейку, а в клетку  9 тетрадей. На сколько тетрадей в клетку больше купила Даша? </a:t>
            </a:r>
          </a:p>
          <a:p>
            <a:pPr marL="0" indent="0" eaLnBrk="1" hangingPunct="1">
              <a:buFontTx/>
              <a:buNone/>
              <a:defRPr/>
            </a:pPr>
            <a:endParaRPr lang="ru-RU" dirty="0" smtClean="0"/>
          </a:p>
          <a:p>
            <a:pPr eaLnBrk="1" hangingPunct="1">
              <a:defRPr/>
            </a:pPr>
            <a:endParaRPr lang="ru-RU" dirty="0" smtClean="0"/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4067175" y="5943600"/>
            <a:ext cx="25209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b="1">
                <a:solidFill>
                  <a:srgbClr val="C00000"/>
                </a:solidFill>
              </a:rPr>
              <a:t>Ответ: 2, 3.</a:t>
            </a:r>
            <a:endParaRPr lang="ru-RU" altLang="ru-RU" b="1"/>
          </a:p>
        </p:txBody>
      </p:sp>
      <p:pic>
        <p:nvPicPr>
          <p:cNvPr id="12293" name="Picture 8" descr="Мудрая сова на вершине доске — стоковый вектор #12078784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0825" y="130175"/>
            <a:ext cx="936625" cy="122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>
          <a:xfrm>
            <a:off x="1403350" y="247650"/>
            <a:ext cx="8229600" cy="1143000"/>
          </a:xfrm>
        </p:spPr>
        <p:txBody>
          <a:bodyPr/>
          <a:lstStyle/>
          <a:p>
            <a:pPr eaLnBrk="1" hangingPunct="1"/>
            <a:r>
              <a:rPr lang="ru-RU" altLang="ru-RU" b="1" i="1" smtClean="0">
                <a:solidFill>
                  <a:srgbClr val="C00000"/>
                </a:solidFill>
              </a:rPr>
              <a:t>Соедини задачу и её решение.</a:t>
            </a:r>
            <a:endParaRPr lang="ru-RU" altLang="ru-RU" smtClean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116013" y="1196975"/>
            <a:ext cx="5400675" cy="4929188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/>
              <a:t>Когда Винни-Пух съел 3 горшочка меда, у него осталось еще 7 горшочков. Сколько всего горшочков с медом было у Винни-Пуха?</a:t>
            </a:r>
          </a:p>
          <a:p>
            <a:pPr marL="0" indent="0" eaLnBrk="1" hangingPunct="1">
              <a:buFontTx/>
              <a:buNone/>
              <a:defRPr/>
            </a:pPr>
            <a:endParaRPr lang="ru-RU" dirty="0" smtClean="0"/>
          </a:p>
          <a:p>
            <a:pPr eaLnBrk="1" hangingPunct="1">
              <a:defRPr/>
            </a:pPr>
            <a:r>
              <a:rPr lang="ru-RU" dirty="0" smtClean="0"/>
              <a:t>Кот Леопольд поймал на рыбалке 7 рыб. 3 рыбы он поджарил. Сколько рыб осталось?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516688" y="2492375"/>
            <a:ext cx="2170112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4400" dirty="0"/>
              <a:t>7-3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516688" y="4365625"/>
            <a:ext cx="2170112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4400" dirty="0"/>
              <a:t>7+3</a:t>
            </a:r>
          </a:p>
        </p:txBody>
      </p:sp>
      <p:pic>
        <p:nvPicPr>
          <p:cNvPr id="2" name="Picture 2" descr="http://www.hohmodrom.ru/upload/121507/projimg/143391/hohmodrom_1261312127_pooh.jpg"/>
          <p:cNvPicPr>
            <a:picLocks noChangeAspect="1" noChangeArrowheads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-63141"/>
            <a:ext cx="1845465" cy="176400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0" name="Picture 6" descr="https://s00.yaplakal.com/pics/pics_original/8/8/5/6372588.png"/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26890" y="3274304"/>
            <a:ext cx="1480635" cy="1440000"/>
          </a:xfrm>
          <a:prstGeom prst="ellipse">
            <a:avLst/>
          </a:prstGeom>
          <a:ln w="63500" cap="rnd">
            <a:solidFill>
              <a:schemeClr val="accent3">
                <a:lumMod val="9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8" descr="Мудрая сова на вершине доске — стоковый вектор #12078784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0825" y="130175"/>
            <a:ext cx="936625" cy="122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8" descr="Мудрая сова на вершине доске — стоковый вектор #12078784"/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7504" y="130174"/>
            <a:ext cx="1080120" cy="135460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0" name="Рисунок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660525" y="1671638"/>
            <a:ext cx="68072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TextBox 4"/>
          <p:cNvSpPr txBox="1">
            <a:spLocks noChangeArrowheads="1"/>
          </p:cNvSpPr>
          <p:nvPr/>
        </p:nvSpPr>
        <p:spPr bwMode="auto">
          <a:xfrm>
            <a:off x="2635250" y="1169988"/>
            <a:ext cx="58324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800"/>
              <a:t>    </a:t>
            </a:r>
            <a:r>
              <a:rPr lang="ru-RU" altLang="ru-RU" sz="1800" b="1" i="1">
                <a:solidFill>
                  <a:srgbClr val="FF0000"/>
                </a:solidFill>
              </a:rPr>
              <a:t>1 множитель   х   2 множитель   =  произведение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8" descr="Мудрая сова на вершине доске — стоковый вектор #12078784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0825" y="130175"/>
            <a:ext cx="936625" cy="122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 descr="Мудрая сова на вершине доске — стоковый вектор #12078784"/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7504" y="130174"/>
            <a:ext cx="1080120" cy="135460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364" name="Заголовок 1"/>
          <p:cNvSpPr>
            <a:spLocks noGrp="1"/>
          </p:cNvSpPr>
          <p:nvPr>
            <p:ph type="title"/>
          </p:nvPr>
        </p:nvSpPr>
        <p:spPr>
          <a:xfrm>
            <a:off x="1187450" y="1989138"/>
            <a:ext cx="8229600" cy="1143000"/>
          </a:xfrm>
        </p:spPr>
        <p:txBody>
          <a:bodyPr/>
          <a:lstStyle/>
          <a:p>
            <a:r>
              <a:rPr lang="ru-RU" altLang="ru-RU" b="1" smtClean="0">
                <a:solidFill>
                  <a:srgbClr val="FF0000"/>
                </a:solidFill>
              </a:rPr>
              <a:t>Спасибо за внимание!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19250" y="1484313"/>
            <a:ext cx="7200900" cy="3024187"/>
          </a:xfrm>
        </p:spPr>
        <p:txBody>
          <a:bodyPr anchor="ctr"/>
          <a:lstStyle/>
          <a:p>
            <a:pPr algn="l" eaLnBrk="1" hangingPunct="1"/>
            <a:r>
              <a:rPr lang="ru-RU" altLang="ru-RU" sz="3600" smtClean="0">
                <a:solidFill>
                  <a:srgbClr val="C00000"/>
                </a:solidFill>
              </a:rPr>
              <a:t>Этапы работы над задачей :</a:t>
            </a:r>
            <a:br>
              <a:rPr lang="ru-RU" altLang="ru-RU" sz="3600" smtClean="0">
                <a:solidFill>
                  <a:srgbClr val="C00000"/>
                </a:solidFill>
              </a:rPr>
            </a:br>
            <a:r>
              <a:rPr lang="ru-RU" altLang="ru-RU" sz="3600" smtClean="0"/>
              <a:t>1. Ознакомление с содержанием задачи;</a:t>
            </a:r>
            <a:br>
              <a:rPr lang="ru-RU" altLang="ru-RU" sz="3600" smtClean="0"/>
            </a:br>
            <a:r>
              <a:rPr lang="ru-RU" altLang="ru-RU" sz="3600" smtClean="0"/>
              <a:t>2. Поиск решения задачи;</a:t>
            </a:r>
            <a:br>
              <a:rPr lang="ru-RU" altLang="ru-RU" sz="3600" smtClean="0"/>
            </a:br>
            <a:r>
              <a:rPr lang="ru-RU" altLang="ru-RU" sz="3600" smtClean="0"/>
              <a:t>3. Выполнение решения задачи;</a:t>
            </a:r>
            <a:br>
              <a:rPr lang="ru-RU" altLang="ru-RU" sz="3600" smtClean="0"/>
            </a:br>
            <a:r>
              <a:rPr lang="ru-RU" altLang="ru-RU" sz="3600" smtClean="0"/>
              <a:t>4. Проверка решения задачи.</a:t>
            </a:r>
            <a:endParaRPr lang="ru-RU" altLang="ru-RU" sz="3600" smtClean="0">
              <a:solidFill>
                <a:srgbClr val="C00000"/>
              </a:solidFill>
            </a:endParaRPr>
          </a:p>
        </p:txBody>
      </p:sp>
      <p:pic>
        <p:nvPicPr>
          <p:cNvPr id="4" name="Picture 8" descr="Мудрая сова на вершине доске — стоковый вектор #12078784"/>
          <p:cNvPicPr>
            <a:picLocks noChangeAspect="1" noChangeArrowheads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7504" y="130174"/>
            <a:ext cx="1080120" cy="135460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633538" y="260350"/>
            <a:ext cx="7058025" cy="1071563"/>
          </a:xfrm>
        </p:spPr>
        <p:txBody>
          <a:bodyPr/>
          <a:lstStyle/>
          <a:p>
            <a:pPr eaLnBrk="1" hangingPunct="1"/>
            <a:r>
              <a:rPr lang="ru-RU" altLang="ru-RU" smtClean="0">
                <a:solidFill>
                  <a:srgbClr val="B00000"/>
                </a:solidFill>
              </a:rPr>
              <a:t>Игра «Да-нет»</a:t>
            </a:r>
            <a:br>
              <a:rPr lang="ru-RU" altLang="ru-RU" smtClean="0">
                <a:solidFill>
                  <a:srgbClr val="B00000"/>
                </a:solidFill>
              </a:rPr>
            </a:br>
            <a:r>
              <a:rPr lang="ru-RU" altLang="ru-RU" sz="1800" b="1" i="1" smtClean="0"/>
              <a:t>Поставь знак     “ + ” там, где записана задача,</a:t>
            </a:r>
            <a:br>
              <a:rPr lang="ru-RU" altLang="ru-RU" sz="1800" b="1" i="1" smtClean="0"/>
            </a:br>
            <a:r>
              <a:rPr lang="ru-RU" altLang="ru-RU" sz="1800" b="1" i="1" smtClean="0"/>
              <a:t> а в остальных случаях поставь знак “ – ” </a:t>
            </a:r>
            <a:endParaRPr lang="ru-RU" altLang="ru-RU" sz="1800" smtClean="0">
              <a:solidFill>
                <a:srgbClr val="B00000"/>
              </a:solidFill>
            </a:endParaRPr>
          </a:p>
        </p:txBody>
      </p:sp>
      <p:sp>
        <p:nvSpPr>
          <p:cNvPr id="409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598613" y="1484313"/>
            <a:ext cx="7129462" cy="4321175"/>
          </a:xfrm>
        </p:spPr>
        <p:txBody>
          <a:bodyPr/>
          <a:lstStyle/>
          <a:p>
            <a:pPr eaLnBrk="1" hangingPunct="1"/>
            <a:r>
              <a:rPr lang="ru-RU" altLang="ru-RU" smtClean="0"/>
              <a:t>Ты сегодня видел сны? </a:t>
            </a:r>
          </a:p>
          <a:p>
            <a:pPr eaLnBrk="1" hangingPunct="1"/>
            <a:r>
              <a:rPr lang="ru-RU" altLang="ru-RU" smtClean="0"/>
              <a:t>Оле 10 лет. У нее есть младший брат. На сколько лет Оля старше брата? </a:t>
            </a:r>
          </a:p>
          <a:p>
            <a:pPr eaLnBrk="1" hangingPunct="1"/>
            <a:r>
              <a:rPr lang="ru-RU" altLang="ru-RU" smtClean="0"/>
              <a:t>Папа подтянулся на турнике 14 раз, а сын на 4 раза меньше. Сколько раз подтянулся сын?</a:t>
            </a:r>
          </a:p>
          <a:p>
            <a:pPr eaLnBrk="1" hangingPunct="1"/>
            <a:r>
              <a:rPr lang="ru-RU" altLang="ru-RU" smtClean="0"/>
              <a:t>У Ани 5 синих шариков и 4 зелёных. Сколько всего шариков у Ани?</a:t>
            </a:r>
          </a:p>
        </p:txBody>
      </p:sp>
      <p:sp>
        <p:nvSpPr>
          <p:cNvPr id="2" name="Прямоугольник 1"/>
          <p:cNvSpPr>
            <a:spLocks noChangeArrowheads="1"/>
          </p:cNvSpPr>
          <p:nvPr/>
        </p:nvSpPr>
        <p:spPr bwMode="auto">
          <a:xfrm>
            <a:off x="2843213" y="6021388"/>
            <a:ext cx="36004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b="1">
                <a:solidFill>
                  <a:srgbClr val="C00000"/>
                </a:solidFill>
              </a:rPr>
              <a:t>Ответ: -, -, +, +.</a:t>
            </a:r>
            <a:endParaRPr lang="ru-RU" altLang="ru-RU" b="1"/>
          </a:p>
        </p:txBody>
      </p:sp>
      <p:pic>
        <p:nvPicPr>
          <p:cNvPr id="4101" name="Picture 8" descr="Мудрая сова на вершине доске — стоковый вектор #12078784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0825" y="130175"/>
            <a:ext cx="936625" cy="122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8" descr="Мудрая сова на вершине доске — стоковый вектор #12078784"/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7504" y="130174"/>
            <a:ext cx="1080120" cy="135460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1692275" y="554038"/>
            <a:ext cx="6994525" cy="993775"/>
          </a:xfrm>
        </p:spPr>
        <p:txBody>
          <a:bodyPr/>
          <a:lstStyle/>
          <a:p>
            <a:pPr eaLnBrk="1" hangingPunct="1"/>
            <a:r>
              <a:rPr lang="ru-RU" altLang="ru-RU" b="1" i="1" smtClean="0">
                <a:solidFill>
                  <a:srgbClr val="C00000"/>
                </a:solidFill>
              </a:rPr>
              <a:t>Составь правильно пары.</a:t>
            </a:r>
            <a:r>
              <a:rPr lang="ru-RU" altLang="ru-RU" smtClean="0">
                <a:solidFill>
                  <a:srgbClr val="C00000"/>
                </a:solidFill>
              </a:rPr>
              <a:t/>
            </a:r>
            <a:br>
              <a:rPr lang="ru-RU" altLang="ru-RU" smtClean="0">
                <a:solidFill>
                  <a:srgbClr val="C00000"/>
                </a:solidFill>
              </a:rPr>
            </a:br>
            <a:endParaRPr lang="ru-RU" altLang="ru-RU" smtClean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296988" y="1649413"/>
            <a:ext cx="3606800" cy="4525962"/>
          </a:xfrm>
        </p:spPr>
        <p:txBody>
          <a:bodyPr/>
          <a:lstStyle/>
          <a:p>
            <a:pPr eaLnBrk="1" hangingPunct="1">
              <a:defRPr/>
            </a:pPr>
            <a:r>
              <a:rPr lang="ru-RU" b="1" dirty="0" smtClean="0"/>
              <a:t>УСЛОВИЕ </a:t>
            </a:r>
          </a:p>
          <a:p>
            <a:pPr marL="0" indent="0" eaLnBrk="1" hangingPunct="1">
              <a:buFontTx/>
              <a:buNone/>
              <a:defRPr/>
            </a:pPr>
            <a:endParaRPr lang="ru-RU" b="1" dirty="0" smtClean="0"/>
          </a:p>
          <a:p>
            <a:pPr eaLnBrk="1" hangingPunct="1">
              <a:defRPr/>
            </a:pPr>
            <a:r>
              <a:rPr lang="ru-RU" b="1" dirty="0" smtClean="0"/>
              <a:t>ВОПРОС </a:t>
            </a:r>
          </a:p>
          <a:p>
            <a:pPr marL="0" indent="0" eaLnBrk="1" hangingPunct="1">
              <a:buFontTx/>
              <a:buNone/>
              <a:defRPr/>
            </a:pPr>
            <a:endParaRPr lang="ru-RU" b="1" dirty="0" smtClean="0"/>
          </a:p>
          <a:p>
            <a:pPr eaLnBrk="1" hangingPunct="1">
              <a:defRPr/>
            </a:pPr>
            <a:r>
              <a:rPr lang="ru-RU" b="1" dirty="0" smtClean="0"/>
              <a:t>РЕШЕНИЕ</a:t>
            </a:r>
          </a:p>
          <a:p>
            <a:pPr marL="0" indent="0" eaLnBrk="1" hangingPunct="1">
              <a:buFontTx/>
              <a:buNone/>
              <a:defRPr/>
            </a:pPr>
            <a:r>
              <a:rPr lang="ru-RU" b="1" dirty="0" smtClean="0"/>
              <a:t>ЗАДАЧИ </a:t>
            </a:r>
          </a:p>
          <a:p>
            <a:pPr marL="0" indent="0" eaLnBrk="1" hangingPunct="1">
              <a:buFontTx/>
              <a:buNone/>
              <a:defRPr/>
            </a:pPr>
            <a:endParaRPr lang="ru-RU" b="1" dirty="0" smtClean="0"/>
          </a:p>
          <a:p>
            <a:pPr eaLnBrk="1" hangingPunct="1">
              <a:defRPr/>
            </a:pPr>
            <a:r>
              <a:rPr lang="ru-RU" b="1" dirty="0" smtClean="0"/>
              <a:t>ОТВЕТ </a:t>
            </a:r>
            <a:endParaRPr lang="ru-RU" dirty="0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32363" y="1600200"/>
            <a:ext cx="4038600" cy="4525963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/>
              <a:t>15 – 3 =1 2</a:t>
            </a:r>
          </a:p>
          <a:p>
            <a:pPr eaLnBrk="1" hangingPunct="1">
              <a:defRPr/>
            </a:pPr>
            <a:r>
              <a:rPr lang="ru-RU" dirty="0" smtClean="0"/>
              <a:t>В нашем доме 15 </a:t>
            </a:r>
            <a:r>
              <a:rPr lang="ru-RU" dirty="0" err="1" smtClean="0"/>
              <a:t>этажей,а</a:t>
            </a:r>
            <a:r>
              <a:rPr lang="ru-RU" dirty="0" smtClean="0"/>
              <a:t> в соседнем на 3 этажа меньше.</a:t>
            </a:r>
          </a:p>
          <a:p>
            <a:pPr eaLnBrk="1" hangingPunct="1">
              <a:defRPr/>
            </a:pPr>
            <a:endParaRPr lang="ru-RU" dirty="0" smtClean="0"/>
          </a:p>
          <a:p>
            <a:pPr eaLnBrk="1" hangingPunct="1">
              <a:defRPr/>
            </a:pPr>
            <a:r>
              <a:rPr lang="ru-RU" dirty="0" smtClean="0"/>
              <a:t>12 этажей</a:t>
            </a:r>
          </a:p>
          <a:p>
            <a:pPr marL="0" indent="0" eaLnBrk="1" hangingPunct="1">
              <a:buFontTx/>
              <a:buNone/>
              <a:defRPr/>
            </a:pPr>
            <a:endParaRPr lang="ru-RU" dirty="0" smtClean="0"/>
          </a:p>
          <a:p>
            <a:pPr eaLnBrk="1" hangingPunct="1">
              <a:defRPr/>
            </a:pPr>
            <a:r>
              <a:rPr lang="ru-RU" dirty="0" smtClean="0"/>
              <a:t>Сколько этажей в соседнем доме?</a:t>
            </a:r>
          </a:p>
          <a:p>
            <a:pPr eaLnBrk="1" hangingPunct="1">
              <a:defRPr/>
            </a:pPr>
            <a:endParaRPr lang="ru-RU" dirty="0" smtClean="0"/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4264025" y="2060575"/>
            <a:ext cx="914400" cy="914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3635375" y="3213100"/>
            <a:ext cx="1554163" cy="25923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V="1">
            <a:off x="3779838" y="1949450"/>
            <a:ext cx="1398587" cy="27368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V="1">
            <a:off x="3322638" y="4787900"/>
            <a:ext cx="1970087" cy="11541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9" name="Picture 8" descr="Мудрая сова на вершине доске — стоковый вектор #12078784"/>
          <p:cNvPicPr>
            <a:picLocks noChangeAspect="1" noChangeArrowheads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7504" y="130174"/>
            <a:ext cx="1080120" cy="135460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8" descr="Мудрая сова на вершине доске — стоковый вектор #12078784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0825" y="130175"/>
            <a:ext cx="936625" cy="122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8" descr="Мудрая сова на вершине доске — стоковый вектор #12078784"/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7504" y="130174"/>
            <a:ext cx="1080120" cy="135460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48" name="TextBox 5"/>
          <p:cNvSpPr txBox="1">
            <a:spLocks noChangeArrowheads="1"/>
          </p:cNvSpPr>
          <p:nvPr/>
        </p:nvSpPr>
        <p:spPr bwMode="auto">
          <a:xfrm>
            <a:off x="1979613" y="287338"/>
            <a:ext cx="583406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3600" b="1" i="1">
                <a:solidFill>
                  <a:srgbClr val="FF0000"/>
                </a:solidFill>
              </a:rPr>
              <a:t>   Игра «Математические гномики»</a:t>
            </a:r>
          </a:p>
        </p:txBody>
      </p:sp>
      <p:pic>
        <p:nvPicPr>
          <p:cNvPr id="6149" name="Рисунок 6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051050" y="1477963"/>
            <a:ext cx="5962650" cy="4471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8" descr="Мудрая сова на вершине доске — стоковый вектор #12078784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0825" y="130175"/>
            <a:ext cx="936625" cy="122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8" descr="Мудрая сова на вершине доске — стоковый вектор #12078784"/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7504" y="130174"/>
            <a:ext cx="1080120" cy="135460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2" name="TextBox 5"/>
          <p:cNvSpPr txBox="1">
            <a:spLocks noChangeArrowheads="1"/>
          </p:cNvSpPr>
          <p:nvPr/>
        </p:nvSpPr>
        <p:spPr bwMode="auto">
          <a:xfrm>
            <a:off x="2052638" y="68263"/>
            <a:ext cx="583406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3600" b="1" i="1">
                <a:solidFill>
                  <a:srgbClr val="FF0000"/>
                </a:solidFill>
              </a:rPr>
              <a:t>   Игра «Математические гномики»</a:t>
            </a:r>
          </a:p>
        </p:txBody>
      </p:sp>
      <p:pic>
        <p:nvPicPr>
          <p:cNvPr id="7173" name="Рисунок 1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692275" y="1230313"/>
            <a:ext cx="3027363" cy="227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Рисунок 2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19700" y="1268413"/>
            <a:ext cx="3024188" cy="226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Рисунок 4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835150" y="4005263"/>
            <a:ext cx="3027363" cy="227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6" name="Рисунок 7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24463" y="4017963"/>
            <a:ext cx="3027362" cy="227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4000" b="1" smtClean="0">
                <a:solidFill>
                  <a:srgbClr val="C00000"/>
                </a:solidFill>
              </a:rPr>
              <a:t>Дополни условие задачи</a:t>
            </a:r>
          </a:p>
        </p:txBody>
      </p:sp>
      <p:sp>
        <p:nvSpPr>
          <p:cNvPr id="8195" name="Объект 2"/>
          <p:cNvSpPr>
            <a:spLocks noGrp="1"/>
          </p:cNvSpPr>
          <p:nvPr>
            <p:ph idx="1"/>
          </p:nvPr>
        </p:nvSpPr>
        <p:spPr>
          <a:xfrm>
            <a:off x="1500188" y="1196975"/>
            <a:ext cx="7632700" cy="4525963"/>
          </a:xfrm>
        </p:spPr>
        <p:txBody>
          <a:bodyPr/>
          <a:lstStyle/>
          <a:p>
            <a:pPr marL="514350" indent="-514350" eaLnBrk="1" hangingPunct="1">
              <a:buFontTx/>
              <a:buAutoNum type="arabicPeriod"/>
            </a:pPr>
            <a:r>
              <a:rPr lang="ru-RU" altLang="ru-RU" smtClean="0"/>
              <a:t>У Миши и у Вани было по несколько кубиков. Сколько всего кубиков было у Миши и у Вани?</a:t>
            </a:r>
          </a:p>
          <a:p>
            <a:pPr marL="514350" indent="-514350" eaLnBrk="1" hangingPunct="1">
              <a:buFontTx/>
              <a:buAutoNum type="arabicPeriod"/>
            </a:pPr>
            <a:r>
              <a:rPr lang="ru-RU" altLang="ru-RU" smtClean="0"/>
              <a:t>В ларек привезли ящики с яблоками. Сколько продали ящиков с фруктами, если осталось 9 ящиков?</a:t>
            </a:r>
          </a:p>
          <a:p>
            <a:pPr marL="514350" indent="-514350" eaLnBrk="1" hangingPunct="1">
              <a:buFontTx/>
              <a:buAutoNum type="arabicPeriod"/>
            </a:pPr>
            <a:r>
              <a:rPr lang="ru-RU" altLang="ru-RU" smtClean="0"/>
              <a:t>В книге 14 страниц. 4 страницы ученик прочитал.</a:t>
            </a:r>
          </a:p>
          <a:p>
            <a:pPr marL="514350" indent="-514350" eaLnBrk="1" hangingPunct="1">
              <a:buFontTx/>
              <a:buAutoNum type="arabicPeriod"/>
            </a:pPr>
            <a:r>
              <a:rPr lang="ru-RU" altLang="ru-RU" smtClean="0"/>
              <a:t>В детском саду было 5 красных и 20  синих мячей .</a:t>
            </a:r>
          </a:p>
        </p:txBody>
      </p:sp>
      <p:pic>
        <p:nvPicPr>
          <p:cNvPr id="8196" name="Picture 8" descr="Мудрая сова на вершине доске — стоковый вектор #12078784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0825" y="130175"/>
            <a:ext cx="936625" cy="122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 descr="Мудрая сова на вершине доске — стоковый вектор #12078784"/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7504" y="130174"/>
            <a:ext cx="1080120" cy="135460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1258888" y="125413"/>
            <a:ext cx="7499350" cy="1143000"/>
          </a:xfrm>
        </p:spPr>
        <p:txBody>
          <a:bodyPr/>
          <a:lstStyle/>
          <a:p>
            <a:pPr eaLnBrk="1" hangingPunct="1"/>
            <a:r>
              <a:rPr lang="ru-RU" altLang="ru-RU" sz="3600" smtClean="0">
                <a:solidFill>
                  <a:srgbClr val="C00000"/>
                </a:solidFill>
              </a:rPr>
              <a:t>Выбери возможный вариант вопроса из нескольких предложенных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8888" y="1125538"/>
            <a:ext cx="8229600" cy="4525962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v"/>
              <a:defRPr/>
            </a:pPr>
            <a:r>
              <a:rPr lang="ru-RU" b="1" dirty="0" smtClean="0"/>
              <a:t>У Юры 8 рыбок, а у Саши на 2 рыбки меньше</a:t>
            </a:r>
            <a:r>
              <a:rPr lang="ru-RU" dirty="0" smtClean="0"/>
              <a:t>.</a:t>
            </a:r>
          </a:p>
          <a:p>
            <a:pPr marL="0" indent="0" eaLnBrk="1" hangingPunct="1">
              <a:buFontTx/>
              <a:buNone/>
              <a:defRPr/>
            </a:pPr>
            <a:r>
              <a:rPr lang="ru-RU" dirty="0" smtClean="0"/>
              <a:t>   а) Сколько рыбок у Юры?</a:t>
            </a:r>
          </a:p>
          <a:p>
            <a:pPr marL="0" indent="0" eaLnBrk="1" hangingPunct="1">
              <a:buFontTx/>
              <a:buNone/>
              <a:defRPr/>
            </a:pPr>
            <a:r>
              <a:rPr lang="ru-RU" dirty="0" smtClean="0"/>
              <a:t>   б) На сколько рыбок у Юры меньше, чем</a:t>
            </a:r>
          </a:p>
          <a:p>
            <a:pPr marL="0" indent="0" eaLnBrk="1" hangingPunct="1">
              <a:buFontTx/>
              <a:buNone/>
              <a:defRPr/>
            </a:pPr>
            <a:r>
              <a:rPr lang="ru-RU" dirty="0" smtClean="0"/>
              <a:t> у Саши?</a:t>
            </a:r>
          </a:p>
          <a:p>
            <a:pPr marL="0" indent="0" eaLnBrk="1" hangingPunct="1">
              <a:buFontTx/>
              <a:buNone/>
              <a:defRPr/>
            </a:pPr>
            <a:r>
              <a:rPr lang="ru-RU" dirty="0" smtClean="0"/>
              <a:t>   в) На сколько рыбок у Юры больше, чем у Саши?</a:t>
            </a:r>
          </a:p>
          <a:p>
            <a:pPr marL="0" indent="0" eaLnBrk="1" hangingPunct="1">
              <a:buFontTx/>
              <a:buNone/>
              <a:defRPr/>
            </a:pPr>
            <a:r>
              <a:rPr lang="ru-RU" dirty="0" smtClean="0"/>
              <a:t>   г) Сколько рыбок у Саши?</a:t>
            </a:r>
          </a:p>
          <a:p>
            <a:pPr marL="0" indent="0" eaLnBrk="1" hangingPunct="1">
              <a:buFontTx/>
              <a:buNone/>
              <a:defRPr/>
            </a:pPr>
            <a:r>
              <a:rPr lang="ru-RU" dirty="0" smtClean="0"/>
              <a:t>   д) Сколько рыбок у Юры и у Саши вместе?</a:t>
            </a:r>
          </a:p>
          <a:p>
            <a:pPr marL="0" indent="0" eaLnBrk="1" hangingPunct="1">
              <a:buFontTx/>
              <a:buNone/>
              <a:defRPr/>
            </a:pPr>
            <a:r>
              <a:rPr lang="ru-RU" dirty="0" smtClean="0"/>
              <a:t>   е) Сколько рыбок у Коли?</a:t>
            </a:r>
          </a:p>
          <a:p>
            <a:pPr eaLnBrk="1" hangingPunct="1">
              <a:defRPr/>
            </a:pPr>
            <a:endParaRPr lang="ru-RU" dirty="0" smtClean="0"/>
          </a:p>
        </p:txBody>
      </p:sp>
      <p:pic>
        <p:nvPicPr>
          <p:cNvPr id="9220" name="Picture 8" descr="Мудрая сова на вершине доске — стоковый вектор #12078784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0825" y="130175"/>
            <a:ext cx="936625" cy="122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 descr="Мудрая сова на вершине доске — стоковый вектор #12078784"/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7504" y="130174"/>
            <a:ext cx="1080120" cy="135460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8" name="Picture 6" descr="http://comps.canstockphoto.com/can-stock-photo_csp11449259.jpg"/>
          <p:cNvPicPr>
            <a:picLocks noChangeAspect="1" noChangeArrowheads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-12607" y="0"/>
            <a:ext cx="3648502" cy="364502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3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10244" name="Заголовок 1"/>
          <p:cNvSpPr>
            <a:spLocks noGrp="1"/>
          </p:cNvSpPr>
          <p:nvPr>
            <p:ph type="title"/>
          </p:nvPr>
        </p:nvSpPr>
        <p:spPr>
          <a:xfrm>
            <a:off x="3635375" y="314325"/>
            <a:ext cx="4838700" cy="993775"/>
          </a:xfrm>
        </p:spPr>
        <p:txBody>
          <a:bodyPr/>
          <a:lstStyle/>
          <a:p>
            <a:pPr eaLnBrk="1" hangingPunct="1"/>
            <a:r>
              <a:rPr lang="ru-RU" altLang="ru-RU" sz="3200" b="1" smtClean="0">
                <a:solidFill>
                  <a:srgbClr val="C00000"/>
                </a:solidFill>
              </a:rPr>
              <a:t>Что обозначает каждое выражение? Соедини их стрелками. </a:t>
            </a:r>
            <a:endParaRPr lang="ru-RU" altLang="ru-RU" sz="3200" smtClean="0">
              <a:solidFill>
                <a:srgbClr val="C00000"/>
              </a:solidFill>
            </a:endParaRPr>
          </a:p>
        </p:txBody>
      </p:sp>
      <p:graphicFrame>
        <p:nvGraphicFramePr>
          <p:cNvPr id="9" name="Схема 8"/>
          <p:cNvGraphicFramePr/>
          <p:nvPr/>
        </p:nvGraphicFramePr>
        <p:xfrm>
          <a:off x="-324544" y="3702526"/>
          <a:ext cx="3240360" cy="27805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4356100" y="1533525"/>
            <a:ext cx="4176713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r>
              <a:rPr lang="ru-RU" altLang="ru-RU" sz="2400" b="1" smtClean="0"/>
              <a:t>Количество яблок на дереве.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4356100" y="2841625"/>
            <a:ext cx="4176713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ru-RU" altLang="ru-RU" sz="2000" b="1" smtClean="0"/>
              <a:t>Сколько всего яблок.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4297363" y="4178300"/>
            <a:ext cx="417671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ru-RU" altLang="ru-RU" sz="2000" b="1" smtClean="0"/>
              <a:t>Сколько яблок под деревом.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4356100" y="5453063"/>
            <a:ext cx="4176713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2000" b="1" dirty="0">
                <a:solidFill>
                  <a:schemeClr val="tx1"/>
                </a:solidFill>
              </a:rPr>
              <a:t>На сколько яблок под деревом </a:t>
            </a:r>
            <a:r>
              <a:rPr lang="ru-RU" sz="2000" b="1" dirty="0" err="1">
                <a:solidFill>
                  <a:schemeClr val="tx1"/>
                </a:solidFill>
              </a:rPr>
              <a:t>меньше,чем</a:t>
            </a:r>
            <a:r>
              <a:rPr lang="ru-RU" sz="2000" b="1" dirty="0">
                <a:solidFill>
                  <a:schemeClr val="tx1"/>
                </a:solidFill>
              </a:rPr>
              <a:t> на дереве.</a:t>
            </a:r>
            <a:endParaRPr lang="ru-RU" altLang="ru-RU" sz="2000" b="1" dirty="0">
              <a:solidFill>
                <a:schemeClr val="tx1"/>
              </a:solidFill>
            </a:endParaRPr>
          </a:p>
        </p:txBody>
      </p:sp>
      <p:cxnSp>
        <p:nvCxnSpPr>
          <p:cNvPr id="14" name="Прямая со стрелкой 13"/>
          <p:cNvCxnSpPr/>
          <p:nvPr/>
        </p:nvCxnSpPr>
        <p:spPr>
          <a:xfrm flipH="1">
            <a:off x="2195513" y="1990725"/>
            <a:ext cx="2101850" cy="20145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 flipH="1">
            <a:off x="2351088" y="3311525"/>
            <a:ext cx="2038350" cy="14176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>
            <a:stCxn id="33" idx="1"/>
          </p:cNvCxnSpPr>
          <p:nvPr/>
        </p:nvCxnSpPr>
        <p:spPr>
          <a:xfrm flipH="1">
            <a:off x="2339975" y="4635500"/>
            <a:ext cx="1957388" cy="16367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>
            <a:stCxn id="34" idx="1"/>
          </p:cNvCxnSpPr>
          <p:nvPr/>
        </p:nvCxnSpPr>
        <p:spPr>
          <a:xfrm flipH="1" flipV="1">
            <a:off x="2314575" y="5453063"/>
            <a:ext cx="2041525" cy="457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800000"/>
      </a:hlink>
      <a:folHlink>
        <a:srgbClr val="FFCC99"/>
      </a:folHlink>
    </a:clrScheme>
    <a:fontScheme name="Оформление по умолчанию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822B00"/>
        </a:hlink>
        <a:folHlink>
          <a:srgbClr val="FFA95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800000"/>
        </a:hlink>
        <a:folHlink>
          <a:srgbClr val="FF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937</TotalTime>
  <Words>404</Words>
  <Application>Microsoft Office PowerPoint</Application>
  <PresentationFormat>Экран (4:3)</PresentationFormat>
  <Paragraphs>66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Times New Roman</vt:lpstr>
      <vt:lpstr>Arial</vt:lpstr>
      <vt:lpstr>Calibri</vt:lpstr>
      <vt:lpstr>Wingdings</vt:lpstr>
      <vt:lpstr>Оформление по умолчанию</vt:lpstr>
      <vt:lpstr>Методические приемы работы над задачей в начальной школе.</vt:lpstr>
      <vt:lpstr>Этапы работы над задачей : 1. Ознакомление с содержанием задачи; 2. Поиск решения задачи; 3. Выполнение решения задачи; 4. Проверка решения задачи.</vt:lpstr>
      <vt:lpstr>Игра «Да-нет» Поставь знак     “ + ” там, где записана задача,  а в остальных случаях поставь знак “ – ” </vt:lpstr>
      <vt:lpstr>Составь правильно пары. </vt:lpstr>
      <vt:lpstr>Презентация PowerPoint</vt:lpstr>
      <vt:lpstr>Презентация PowerPoint</vt:lpstr>
      <vt:lpstr>Дополни условие задачи</vt:lpstr>
      <vt:lpstr>Выбери возможный вариант вопроса из нескольких предложенных</vt:lpstr>
      <vt:lpstr>Что обозначает каждое выражение? Соедини их стрелками. </vt:lpstr>
      <vt:lpstr>Запиши номера задач, в которых нужно найти сумму. </vt:lpstr>
      <vt:lpstr>Запиши номера задач, в которых нужно найти разность. </vt:lpstr>
      <vt:lpstr>Соедини задачу и её решение.</vt:lpstr>
      <vt:lpstr>Презентация PowerPoint</vt:lpstr>
      <vt:lpstr>Спасибо за внимание!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Gubina G.M.</cp:lastModifiedBy>
  <cp:revision>82</cp:revision>
  <dcterms:created xsi:type="dcterms:W3CDTF">2012-08-12T16:04:58Z</dcterms:created>
  <dcterms:modified xsi:type="dcterms:W3CDTF">2025-12-11T08:16:57Z</dcterms:modified>
</cp:coreProperties>
</file>